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embeddedFontLst>
    <p:embeddedFont>
      <p:font typeface="Prata"/>
      <p:regular r:id="rId26"/>
    </p:embeddedFont>
    <p:embeddedFont>
      <p:font typeface="Montserrat"/>
      <p:regular r:id="rId27"/>
      <p:bold r:id="rId28"/>
      <p:italic r:id="rId29"/>
      <p:boldItalic r:id="rId30"/>
    </p:embeddedFont>
    <p:embeddedFont>
      <p:font typeface="Didact Gothic"/>
      <p:regular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">
          <p15:clr>
            <a:srgbClr val="9AA0A6"/>
          </p15:clr>
        </p15:guide>
        <p15:guide id="2" orient="horz" pos="1728">
          <p15:clr>
            <a:srgbClr val="9AA0A6"/>
          </p15:clr>
        </p15:guide>
        <p15:guide id="3" orient="horz" pos="738">
          <p15:clr>
            <a:srgbClr val="9AA0A6"/>
          </p15:clr>
        </p15:guide>
        <p15:guide id="4" orient="horz" pos="1391">
          <p15:clr>
            <a:srgbClr val="9AA0A6"/>
          </p15:clr>
        </p15:guide>
        <p15:guide id="5" orient="horz" pos="2110">
          <p15:clr>
            <a:srgbClr val="9AA0A6"/>
          </p15:clr>
        </p15:guide>
        <p15:guide id="6" pos="438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2153952-1F5B-4E3A-A051-E5D6D72D554F}">
  <a:tblStyle styleId="{92153952-1F5B-4E3A-A051-E5D6D72D55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" orient="horz"/>
        <p:guide pos="1728" orient="horz"/>
        <p:guide pos="738" orient="horz"/>
        <p:guide pos="1391" orient="horz"/>
        <p:guide pos="2110" orient="horz"/>
        <p:guide pos="438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Prata-regular.fntdata"/><Relationship Id="rId25" Type="http://schemas.openxmlformats.org/officeDocument/2006/relationships/slide" Target="slides/slide19.xml"/><Relationship Id="rId28" Type="http://schemas.openxmlformats.org/officeDocument/2006/relationships/font" Target="fonts/Montserrat-bold.fntdata"/><Relationship Id="rId27" Type="http://schemas.openxmlformats.org/officeDocument/2006/relationships/font" Target="fonts/Montserrat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DidactGothic-regular.fntdata"/><Relationship Id="rId30" Type="http://schemas.openxmlformats.org/officeDocument/2006/relationships/font" Target="fonts/Montserrat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382217ccd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382217ccd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e151cbe83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e151cbe83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e3a72696c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e3a72696c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7c957874c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7c957874c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1bbfba4673f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1bbfba4673f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7c957874c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7c957874c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e2b89cc24c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e2b89cc24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e151cbe83f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e151cbe83f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e43915d4d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e43915d4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e151cbe83f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e151cbe83f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e151cbe83f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e151cbe83f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2b89cc24c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e2b89cc24c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8f6f6f201e_0_5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8f6f6f201e_0_5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e151cbe83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e151cbe83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e151cbe83f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e151cbe83f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e151cbe83f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e151cbe83f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151cbe83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e151cbe83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151cbe83f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e151cbe83f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3850f9c9d5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3850f9c9d5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slidesgo.com/" TargetMode="External"/><Relationship Id="rId3" Type="http://schemas.openxmlformats.org/officeDocument/2006/relationships/hyperlink" Target="https://www.flaticon.com/" TargetMode="External"/><Relationship Id="rId4" Type="http://schemas.openxmlformats.org/officeDocument/2006/relationships/hyperlink" Target="https://www.freepik.com/" TargetMode="Externa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3893275" y="1589075"/>
            <a:ext cx="4460100" cy="150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3893275" y="3544775"/>
            <a:ext cx="3829200" cy="24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1400">
                <a:solidFill>
                  <a:schemeClr val="dk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>
            <a:off x="0" y="3293925"/>
            <a:ext cx="9144000" cy="187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713250" y="791200"/>
            <a:ext cx="77175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713250" y="2706376"/>
            <a:ext cx="7717500" cy="4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1"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/>
          <p:nvPr/>
        </p:nvSpPr>
        <p:spPr>
          <a:xfrm>
            <a:off x="457200" y="311725"/>
            <a:ext cx="8880300" cy="4894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3"/>
          <p:cNvSpPr txBox="1"/>
          <p:nvPr>
            <p:ph type="title"/>
          </p:nvPr>
        </p:nvSpPr>
        <p:spPr>
          <a:xfrm>
            <a:off x="1613950" y="2188025"/>
            <a:ext cx="2807100" cy="32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hasCustomPrompt="1" idx="2" type="title"/>
          </p:nvPr>
        </p:nvSpPr>
        <p:spPr>
          <a:xfrm>
            <a:off x="1005546" y="1468868"/>
            <a:ext cx="684600" cy="2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/>
          <p:nvPr>
            <p:ph hasCustomPrompt="1" idx="3" type="title"/>
          </p:nvPr>
        </p:nvSpPr>
        <p:spPr>
          <a:xfrm>
            <a:off x="1005546" y="2336790"/>
            <a:ext cx="684600" cy="2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3"/>
          <p:cNvSpPr txBox="1"/>
          <p:nvPr>
            <p:ph idx="4" type="title"/>
          </p:nvPr>
        </p:nvSpPr>
        <p:spPr>
          <a:xfrm>
            <a:off x="1613950" y="3933075"/>
            <a:ext cx="2719500" cy="32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5" type="title"/>
          </p:nvPr>
        </p:nvSpPr>
        <p:spPr>
          <a:xfrm>
            <a:off x="1613950" y="1348800"/>
            <a:ext cx="2719500" cy="32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6" type="title"/>
          </p:nvPr>
        </p:nvSpPr>
        <p:spPr>
          <a:xfrm>
            <a:off x="1613950" y="3065150"/>
            <a:ext cx="2719500" cy="32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hasCustomPrompt="1" idx="7" type="title"/>
          </p:nvPr>
        </p:nvSpPr>
        <p:spPr>
          <a:xfrm>
            <a:off x="1005546" y="3185218"/>
            <a:ext cx="684600" cy="2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/>
          <p:nvPr>
            <p:ph hasCustomPrompt="1" idx="8" type="title"/>
          </p:nvPr>
        </p:nvSpPr>
        <p:spPr>
          <a:xfrm>
            <a:off x="1005546" y="4053140"/>
            <a:ext cx="684600" cy="2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1613950" y="1624345"/>
            <a:ext cx="2454000" cy="2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9" type="subTitle"/>
          </p:nvPr>
        </p:nvSpPr>
        <p:spPr>
          <a:xfrm>
            <a:off x="1613950" y="3350220"/>
            <a:ext cx="2454000" cy="2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13" type="subTitle"/>
          </p:nvPr>
        </p:nvSpPr>
        <p:spPr>
          <a:xfrm>
            <a:off x="1613950" y="2467498"/>
            <a:ext cx="2454000" cy="2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14" type="subTitle"/>
          </p:nvPr>
        </p:nvSpPr>
        <p:spPr>
          <a:xfrm>
            <a:off x="1613950" y="4212548"/>
            <a:ext cx="2454000" cy="2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3" name="Google Shape;63;p13"/>
          <p:cNvSpPr/>
          <p:nvPr/>
        </p:nvSpPr>
        <p:spPr>
          <a:xfrm>
            <a:off x="5220275" y="-10975"/>
            <a:ext cx="3981000" cy="515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>
            <p:ph idx="15" type="title"/>
          </p:nvPr>
        </p:nvSpPr>
        <p:spPr>
          <a:xfrm>
            <a:off x="713225" y="597435"/>
            <a:ext cx="57681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25">
    <p:bg>
      <p:bgPr>
        <a:solidFill>
          <a:schemeClr val="lt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2452250" y="846900"/>
            <a:ext cx="6802500" cy="34497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type="title"/>
          </p:nvPr>
        </p:nvSpPr>
        <p:spPr>
          <a:xfrm>
            <a:off x="3629800" y="1592600"/>
            <a:ext cx="4745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4013325" y="2263300"/>
            <a:ext cx="4362000" cy="13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21"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713235" y="1848025"/>
            <a:ext cx="2547000" cy="7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1" name="Google Shape;71;p15"/>
          <p:cNvSpPr txBox="1"/>
          <p:nvPr>
            <p:ph type="title"/>
          </p:nvPr>
        </p:nvSpPr>
        <p:spPr>
          <a:xfrm>
            <a:off x="713225" y="530725"/>
            <a:ext cx="57681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2" name="Google Shape;72;p15"/>
          <p:cNvSpPr/>
          <p:nvPr/>
        </p:nvSpPr>
        <p:spPr>
          <a:xfrm>
            <a:off x="4382025" y="759325"/>
            <a:ext cx="4065900" cy="4675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5"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862450" y="3476850"/>
            <a:ext cx="1763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424450" y="3735593"/>
            <a:ext cx="26397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2" type="title"/>
          </p:nvPr>
        </p:nvSpPr>
        <p:spPr>
          <a:xfrm>
            <a:off x="6525755" y="3476850"/>
            <a:ext cx="1763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idx="3" type="subTitle"/>
          </p:nvPr>
        </p:nvSpPr>
        <p:spPr>
          <a:xfrm>
            <a:off x="6087755" y="3735593"/>
            <a:ext cx="26397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4" type="title"/>
          </p:nvPr>
        </p:nvSpPr>
        <p:spPr>
          <a:xfrm>
            <a:off x="3690150" y="3019650"/>
            <a:ext cx="1763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9" name="Google Shape;79;p16"/>
          <p:cNvSpPr txBox="1"/>
          <p:nvPr>
            <p:ph idx="5" type="subTitle"/>
          </p:nvPr>
        </p:nvSpPr>
        <p:spPr>
          <a:xfrm>
            <a:off x="3252150" y="3278393"/>
            <a:ext cx="26397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0" name="Google Shape;80;p16"/>
          <p:cNvSpPr txBox="1"/>
          <p:nvPr>
            <p:ph idx="6" type="title"/>
          </p:nvPr>
        </p:nvSpPr>
        <p:spPr>
          <a:xfrm>
            <a:off x="1687950" y="530725"/>
            <a:ext cx="57681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30"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ctrTitle"/>
          </p:nvPr>
        </p:nvSpPr>
        <p:spPr>
          <a:xfrm>
            <a:off x="1690800" y="1412200"/>
            <a:ext cx="5762400" cy="113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3" name="Google Shape;83;p17"/>
          <p:cNvSpPr txBox="1"/>
          <p:nvPr>
            <p:ph idx="1" type="subTitle"/>
          </p:nvPr>
        </p:nvSpPr>
        <p:spPr>
          <a:xfrm>
            <a:off x="2105100" y="2523638"/>
            <a:ext cx="4933800" cy="79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4" name="Google Shape;84;p17"/>
          <p:cNvSpPr/>
          <p:nvPr/>
        </p:nvSpPr>
        <p:spPr>
          <a:xfrm rot="5400000">
            <a:off x="4050300" y="-2295925"/>
            <a:ext cx="1043400" cy="548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-82775" y="467600"/>
            <a:ext cx="9356400" cy="4146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1">
  <p:cSld name="CUSTOM_1_1"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1974300" y="530725"/>
            <a:ext cx="5195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2" type="title"/>
          </p:nvPr>
        </p:nvSpPr>
        <p:spPr>
          <a:xfrm>
            <a:off x="1882875" y="1585275"/>
            <a:ext cx="1959300" cy="3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9" name="Google Shape;89;p18"/>
          <p:cNvSpPr txBox="1"/>
          <p:nvPr>
            <p:ph idx="1" type="subTitle"/>
          </p:nvPr>
        </p:nvSpPr>
        <p:spPr>
          <a:xfrm>
            <a:off x="1496175" y="1852711"/>
            <a:ext cx="2732700" cy="2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0" name="Google Shape;90;p18"/>
          <p:cNvSpPr txBox="1"/>
          <p:nvPr>
            <p:ph idx="3" type="title"/>
          </p:nvPr>
        </p:nvSpPr>
        <p:spPr>
          <a:xfrm>
            <a:off x="1882875" y="3096975"/>
            <a:ext cx="1959300" cy="3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1" name="Google Shape;91;p18"/>
          <p:cNvSpPr txBox="1"/>
          <p:nvPr>
            <p:ph idx="4" type="subTitle"/>
          </p:nvPr>
        </p:nvSpPr>
        <p:spPr>
          <a:xfrm>
            <a:off x="1496175" y="3371347"/>
            <a:ext cx="2732700" cy="2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2" name="Google Shape;92;p18"/>
          <p:cNvSpPr txBox="1"/>
          <p:nvPr>
            <p:ph idx="5" type="title"/>
          </p:nvPr>
        </p:nvSpPr>
        <p:spPr>
          <a:xfrm>
            <a:off x="5301846" y="1585275"/>
            <a:ext cx="1959300" cy="3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3" name="Google Shape;93;p18"/>
          <p:cNvSpPr txBox="1"/>
          <p:nvPr>
            <p:ph idx="6" type="subTitle"/>
          </p:nvPr>
        </p:nvSpPr>
        <p:spPr>
          <a:xfrm>
            <a:off x="4915146" y="1852711"/>
            <a:ext cx="2732700" cy="2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4" name="Google Shape;94;p18"/>
          <p:cNvSpPr txBox="1"/>
          <p:nvPr>
            <p:ph idx="7" type="title"/>
          </p:nvPr>
        </p:nvSpPr>
        <p:spPr>
          <a:xfrm>
            <a:off x="5301846" y="3097125"/>
            <a:ext cx="1959300" cy="3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5" name="Google Shape;95;p18"/>
          <p:cNvSpPr txBox="1"/>
          <p:nvPr>
            <p:ph idx="8" type="subTitle"/>
          </p:nvPr>
        </p:nvSpPr>
        <p:spPr>
          <a:xfrm>
            <a:off x="4915146" y="3370902"/>
            <a:ext cx="2732700" cy="2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6" name="Google Shape;96;p18"/>
          <p:cNvSpPr/>
          <p:nvPr/>
        </p:nvSpPr>
        <p:spPr>
          <a:xfrm rot="5400000">
            <a:off x="-1202025" y="3496000"/>
            <a:ext cx="2762400" cy="590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-20775" y="-790250"/>
            <a:ext cx="8839200" cy="5638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26"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/>
          <p:nvPr/>
        </p:nvSpPr>
        <p:spPr>
          <a:xfrm>
            <a:off x="-344625" y="2965550"/>
            <a:ext cx="9982200" cy="23784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 rot="5400000">
            <a:off x="5037075" y="1553300"/>
            <a:ext cx="2378400" cy="2904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01" name="Google Shape;101;p19"/>
          <p:cNvSpPr/>
          <p:nvPr/>
        </p:nvSpPr>
        <p:spPr>
          <a:xfrm rot="5400000">
            <a:off x="1728525" y="1553300"/>
            <a:ext cx="2378400" cy="290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02" name="Google Shape;102;p19"/>
          <p:cNvSpPr txBox="1"/>
          <p:nvPr>
            <p:ph type="title"/>
          </p:nvPr>
        </p:nvSpPr>
        <p:spPr>
          <a:xfrm>
            <a:off x="922250" y="530725"/>
            <a:ext cx="5195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3" name="Google Shape;103;p19"/>
          <p:cNvSpPr txBox="1"/>
          <p:nvPr>
            <p:ph idx="1" type="subTitle"/>
          </p:nvPr>
        </p:nvSpPr>
        <p:spPr>
          <a:xfrm>
            <a:off x="1560838" y="3204050"/>
            <a:ext cx="2743200" cy="9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4" name="Google Shape;104;p19"/>
          <p:cNvSpPr txBox="1"/>
          <p:nvPr>
            <p:ph idx="2" type="subTitle"/>
          </p:nvPr>
        </p:nvSpPr>
        <p:spPr>
          <a:xfrm>
            <a:off x="4839962" y="3204050"/>
            <a:ext cx="2743200" cy="9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5" name="Google Shape;105;p19"/>
          <p:cNvSpPr txBox="1"/>
          <p:nvPr>
            <p:ph idx="3" type="title"/>
          </p:nvPr>
        </p:nvSpPr>
        <p:spPr>
          <a:xfrm>
            <a:off x="1865338" y="2943450"/>
            <a:ext cx="21342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6" name="Google Shape;106;p19"/>
          <p:cNvSpPr txBox="1"/>
          <p:nvPr>
            <p:ph idx="4" type="title"/>
          </p:nvPr>
        </p:nvSpPr>
        <p:spPr>
          <a:xfrm>
            <a:off x="5144462" y="2943450"/>
            <a:ext cx="21342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2">
  <p:cSld name="CUSTOM_27"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0" y="1856675"/>
            <a:ext cx="9144000" cy="2258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09" name="Google Shape;109;p20"/>
          <p:cNvSpPr txBox="1"/>
          <p:nvPr>
            <p:ph type="title"/>
          </p:nvPr>
        </p:nvSpPr>
        <p:spPr>
          <a:xfrm>
            <a:off x="1223325" y="2791059"/>
            <a:ext cx="1658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0" name="Google Shape;110;p20"/>
          <p:cNvSpPr txBox="1"/>
          <p:nvPr>
            <p:ph idx="1" type="subTitle"/>
          </p:nvPr>
        </p:nvSpPr>
        <p:spPr>
          <a:xfrm>
            <a:off x="856875" y="3049800"/>
            <a:ext cx="23916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1" name="Google Shape;111;p20"/>
          <p:cNvSpPr txBox="1"/>
          <p:nvPr>
            <p:ph idx="2" type="title"/>
          </p:nvPr>
        </p:nvSpPr>
        <p:spPr>
          <a:xfrm>
            <a:off x="6261975" y="2791059"/>
            <a:ext cx="1658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2" name="Google Shape;112;p20"/>
          <p:cNvSpPr txBox="1"/>
          <p:nvPr>
            <p:ph idx="3" type="subTitle"/>
          </p:nvPr>
        </p:nvSpPr>
        <p:spPr>
          <a:xfrm>
            <a:off x="5895525" y="3049800"/>
            <a:ext cx="23916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3" name="Google Shape;113;p20"/>
          <p:cNvSpPr txBox="1"/>
          <p:nvPr>
            <p:ph idx="4" type="title"/>
          </p:nvPr>
        </p:nvSpPr>
        <p:spPr>
          <a:xfrm>
            <a:off x="3752400" y="2791059"/>
            <a:ext cx="1658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4" name="Google Shape;114;p20"/>
          <p:cNvSpPr txBox="1"/>
          <p:nvPr>
            <p:ph idx="5" type="subTitle"/>
          </p:nvPr>
        </p:nvSpPr>
        <p:spPr>
          <a:xfrm>
            <a:off x="3385950" y="3049800"/>
            <a:ext cx="23916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6" type="title"/>
          </p:nvPr>
        </p:nvSpPr>
        <p:spPr>
          <a:xfrm>
            <a:off x="1687950" y="530725"/>
            <a:ext cx="57681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-185925" y="-195075"/>
            <a:ext cx="4584300" cy="5510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type="title"/>
          </p:nvPr>
        </p:nvSpPr>
        <p:spPr>
          <a:xfrm>
            <a:off x="4632475" y="2260992"/>
            <a:ext cx="3423600" cy="62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hasCustomPrompt="1" idx="2" type="title"/>
          </p:nvPr>
        </p:nvSpPr>
        <p:spPr>
          <a:xfrm>
            <a:off x="998750" y="1886475"/>
            <a:ext cx="3057300" cy="138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300"/>
              <a:buNone/>
              <a:defRPr sz="203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00"/>
              <a:buNone/>
              <a:defRPr sz="123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00"/>
              <a:buNone/>
              <a:defRPr sz="123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00"/>
              <a:buNone/>
              <a:defRPr sz="123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00"/>
              <a:buNone/>
              <a:defRPr sz="123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00"/>
              <a:buNone/>
              <a:defRPr sz="123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00"/>
              <a:buNone/>
              <a:defRPr sz="123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00"/>
              <a:buNone/>
              <a:defRPr sz="123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00"/>
              <a:buNone/>
              <a:defRPr sz="123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4809175" y="3062708"/>
            <a:ext cx="3246900" cy="4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7" name="Google Shape;17;p3"/>
          <p:cNvSpPr/>
          <p:nvPr/>
        </p:nvSpPr>
        <p:spPr>
          <a:xfrm>
            <a:off x="-166250" y="748875"/>
            <a:ext cx="9005100" cy="36576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28"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/>
          <p:nvPr/>
        </p:nvSpPr>
        <p:spPr>
          <a:xfrm>
            <a:off x="-133350" y="2474175"/>
            <a:ext cx="9391500" cy="2669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2078825" y="4183375"/>
            <a:ext cx="5229300" cy="6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9" name="Google Shape;119;p21"/>
          <p:cNvSpPr txBox="1"/>
          <p:nvPr>
            <p:ph type="title"/>
          </p:nvPr>
        </p:nvSpPr>
        <p:spPr>
          <a:xfrm>
            <a:off x="1974300" y="530725"/>
            <a:ext cx="5195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3">
  <p:cSld name="CUSTOM_31"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1223325" y="2791059"/>
            <a:ext cx="1658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2" name="Google Shape;122;p22"/>
          <p:cNvSpPr txBox="1"/>
          <p:nvPr>
            <p:ph idx="1" type="subTitle"/>
          </p:nvPr>
        </p:nvSpPr>
        <p:spPr>
          <a:xfrm>
            <a:off x="856875" y="3049800"/>
            <a:ext cx="23916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3" name="Google Shape;123;p22"/>
          <p:cNvSpPr txBox="1"/>
          <p:nvPr>
            <p:ph idx="2" type="title"/>
          </p:nvPr>
        </p:nvSpPr>
        <p:spPr>
          <a:xfrm>
            <a:off x="6261975" y="2791059"/>
            <a:ext cx="1658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4" name="Google Shape;124;p22"/>
          <p:cNvSpPr txBox="1"/>
          <p:nvPr>
            <p:ph idx="3" type="subTitle"/>
          </p:nvPr>
        </p:nvSpPr>
        <p:spPr>
          <a:xfrm>
            <a:off x="5895525" y="3049800"/>
            <a:ext cx="23916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5" name="Google Shape;125;p22"/>
          <p:cNvSpPr txBox="1"/>
          <p:nvPr>
            <p:ph idx="4" type="title"/>
          </p:nvPr>
        </p:nvSpPr>
        <p:spPr>
          <a:xfrm>
            <a:off x="3752400" y="2791059"/>
            <a:ext cx="1658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6" name="Google Shape;126;p22"/>
          <p:cNvSpPr txBox="1"/>
          <p:nvPr>
            <p:ph idx="5" type="subTitle"/>
          </p:nvPr>
        </p:nvSpPr>
        <p:spPr>
          <a:xfrm>
            <a:off x="3385950" y="3049800"/>
            <a:ext cx="23916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7" name="Google Shape;127;p22"/>
          <p:cNvSpPr txBox="1"/>
          <p:nvPr>
            <p:ph idx="6" type="title"/>
          </p:nvPr>
        </p:nvSpPr>
        <p:spPr>
          <a:xfrm>
            <a:off x="1687950" y="530725"/>
            <a:ext cx="57681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8" name="Google Shape;128;p22"/>
          <p:cNvSpPr/>
          <p:nvPr/>
        </p:nvSpPr>
        <p:spPr>
          <a:xfrm>
            <a:off x="-435375" y="4086550"/>
            <a:ext cx="2205300" cy="423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/>
          <p:nvPr/>
        </p:nvSpPr>
        <p:spPr>
          <a:xfrm>
            <a:off x="836811" y="1958850"/>
            <a:ext cx="2421600" cy="2106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2"/>
          <p:cNvSpPr/>
          <p:nvPr/>
        </p:nvSpPr>
        <p:spPr>
          <a:xfrm>
            <a:off x="3361200" y="1958850"/>
            <a:ext cx="2421600" cy="2106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2"/>
          <p:cNvSpPr/>
          <p:nvPr/>
        </p:nvSpPr>
        <p:spPr>
          <a:xfrm>
            <a:off x="5885589" y="1958850"/>
            <a:ext cx="2421600" cy="2106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">
  <p:cSld name="CUSTOM_29"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1043779" y="1754375"/>
            <a:ext cx="1897500" cy="40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4" name="Google Shape;134;p23"/>
          <p:cNvSpPr txBox="1"/>
          <p:nvPr>
            <p:ph idx="1" type="subTitle"/>
          </p:nvPr>
        </p:nvSpPr>
        <p:spPr>
          <a:xfrm>
            <a:off x="1059229" y="2064083"/>
            <a:ext cx="18666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5" name="Google Shape;135;p23"/>
          <p:cNvSpPr txBox="1"/>
          <p:nvPr>
            <p:ph idx="2" type="title"/>
          </p:nvPr>
        </p:nvSpPr>
        <p:spPr>
          <a:xfrm>
            <a:off x="1043779" y="3204651"/>
            <a:ext cx="1897500" cy="40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6" name="Google Shape;136;p23"/>
          <p:cNvSpPr txBox="1"/>
          <p:nvPr>
            <p:ph idx="3" type="subTitle"/>
          </p:nvPr>
        </p:nvSpPr>
        <p:spPr>
          <a:xfrm>
            <a:off x="1059229" y="3538242"/>
            <a:ext cx="18666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7" name="Google Shape;137;p23"/>
          <p:cNvSpPr txBox="1"/>
          <p:nvPr>
            <p:ph idx="4" type="title"/>
          </p:nvPr>
        </p:nvSpPr>
        <p:spPr>
          <a:xfrm>
            <a:off x="3631360" y="1754375"/>
            <a:ext cx="1881900" cy="40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8" name="Google Shape;138;p23"/>
          <p:cNvSpPr txBox="1"/>
          <p:nvPr>
            <p:ph idx="5" type="subTitle"/>
          </p:nvPr>
        </p:nvSpPr>
        <p:spPr>
          <a:xfrm>
            <a:off x="3639010" y="2064076"/>
            <a:ext cx="18666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9" name="Google Shape;139;p23"/>
          <p:cNvSpPr txBox="1"/>
          <p:nvPr>
            <p:ph idx="6" type="title"/>
          </p:nvPr>
        </p:nvSpPr>
        <p:spPr>
          <a:xfrm>
            <a:off x="3631360" y="3204651"/>
            <a:ext cx="1881900" cy="40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0" name="Google Shape;140;p23"/>
          <p:cNvSpPr txBox="1"/>
          <p:nvPr>
            <p:ph idx="7" type="subTitle"/>
          </p:nvPr>
        </p:nvSpPr>
        <p:spPr>
          <a:xfrm>
            <a:off x="3639010" y="3538242"/>
            <a:ext cx="18666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1" name="Google Shape;141;p23"/>
          <p:cNvSpPr txBox="1"/>
          <p:nvPr>
            <p:ph idx="8" type="title"/>
          </p:nvPr>
        </p:nvSpPr>
        <p:spPr>
          <a:xfrm>
            <a:off x="6215127" y="1754375"/>
            <a:ext cx="1875600" cy="40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2" name="Google Shape;142;p23"/>
          <p:cNvSpPr txBox="1"/>
          <p:nvPr>
            <p:ph idx="9" type="subTitle"/>
          </p:nvPr>
        </p:nvSpPr>
        <p:spPr>
          <a:xfrm>
            <a:off x="6219627" y="2064076"/>
            <a:ext cx="18666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3" name="Google Shape;143;p23"/>
          <p:cNvSpPr txBox="1"/>
          <p:nvPr>
            <p:ph idx="13" type="title"/>
          </p:nvPr>
        </p:nvSpPr>
        <p:spPr>
          <a:xfrm>
            <a:off x="6215127" y="3204651"/>
            <a:ext cx="1875600" cy="40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4" name="Google Shape;144;p23"/>
          <p:cNvSpPr txBox="1"/>
          <p:nvPr>
            <p:ph idx="14" type="subTitle"/>
          </p:nvPr>
        </p:nvSpPr>
        <p:spPr>
          <a:xfrm>
            <a:off x="6219627" y="3538242"/>
            <a:ext cx="18666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5" name="Google Shape;145;p23"/>
          <p:cNvSpPr txBox="1"/>
          <p:nvPr>
            <p:ph idx="15" type="title"/>
          </p:nvPr>
        </p:nvSpPr>
        <p:spPr>
          <a:xfrm>
            <a:off x="1974300" y="530725"/>
            <a:ext cx="5195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4">
  <p:cSld name="CUSTOM_32"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/>
          <p:nvPr>
            <p:ph type="title"/>
          </p:nvPr>
        </p:nvSpPr>
        <p:spPr>
          <a:xfrm>
            <a:off x="862450" y="3248250"/>
            <a:ext cx="1763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8" name="Google Shape;148;p24"/>
          <p:cNvSpPr txBox="1"/>
          <p:nvPr>
            <p:ph idx="1" type="subTitle"/>
          </p:nvPr>
        </p:nvSpPr>
        <p:spPr>
          <a:xfrm>
            <a:off x="424450" y="3506993"/>
            <a:ext cx="26397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9" name="Google Shape;149;p24"/>
          <p:cNvSpPr txBox="1"/>
          <p:nvPr>
            <p:ph idx="2" type="title"/>
          </p:nvPr>
        </p:nvSpPr>
        <p:spPr>
          <a:xfrm>
            <a:off x="6525755" y="3248250"/>
            <a:ext cx="1763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0" name="Google Shape;150;p24"/>
          <p:cNvSpPr txBox="1"/>
          <p:nvPr>
            <p:ph idx="3" type="subTitle"/>
          </p:nvPr>
        </p:nvSpPr>
        <p:spPr>
          <a:xfrm>
            <a:off x="6087755" y="3506993"/>
            <a:ext cx="26397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1" name="Google Shape;151;p24"/>
          <p:cNvSpPr txBox="1"/>
          <p:nvPr>
            <p:ph idx="4" type="title"/>
          </p:nvPr>
        </p:nvSpPr>
        <p:spPr>
          <a:xfrm>
            <a:off x="3690150" y="3248250"/>
            <a:ext cx="1763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2" name="Google Shape;152;p24"/>
          <p:cNvSpPr txBox="1"/>
          <p:nvPr>
            <p:ph idx="5" type="subTitle"/>
          </p:nvPr>
        </p:nvSpPr>
        <p:spPr>
          <a:xfrm>
            <a:off x="3252150" y="3506993"/>
            <a:ext cx="2639700" cy="3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3" name="Google Shape;153;p24"/>
          <p:cNvSpPr txBox="1"/>
          <p:nvPr>
            <p:ph idx="6" type="title"/>
          </p:nvPr>
        </p:nvSpPr>
        <p:spPr>
          <a:xfrm>
            <a:off x="1687950" y="530725"/>
            <a:ext cx="57681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24"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/>
          <p:nvPr/>
        </p:nvSpPr>
        <p:spPr>
          <a:xfrm rot="5400000">
            <a:off x="3089175" y="-1088700"/>
            <a:ext cx="3154500" cy="9332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56" name="Google Shape;156;p25"/>
          <p:cNvSpPr txBox="1"/>
          <p:nvPr>
            <p:ph type="title"/>
          </p:nvPr>
        </p:nvSpPr>
        <p:spPr>
          <a:xfrm>
            <a:off x="4107900" y="530725"/>
            <a:ext cx="5195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7" name="Google Shape;157;p25"/>
          <p:cNvSpPr/>
          <p:nvPr/>
        </p:nvSpPr>
        <p:spPr>
          <a:xfrm>
            <a:off x="804975" y="-555475"/>
            <a:ext cx="2675700" cy="51435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 2">
  <p:cSld name="CUSTOM_1_1_2"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1974300" y="530725"/>
            <a:ext cx="5195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0" name="Google Shape;160;p26"/>
          <p:cNvSpPr txBox="1"/>
          <p:nvPr>
            <p:ph idx="2" type="title"/>
          </p:nvPr>
        </p:nvSpPr>
        <p:spPr>
          <a:xfrm>
            <a:off x="1603221" y="1785405"/>
            <a:ext cx="1511100" cy="3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1" name="Google Shape;161;p26"/>
          <p:cNvSpPr txBox="1"/>
          <p:nvPr>
            <p:ph idx="1" type="subTitle"/>
          </p:nvPr>
        </p:nvSpPr>
        <p:spPr>
          <a:xfrm>
            <a:off x="1613925" y="2056580"/>
            <a:ext cx="2732700" cy="20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2" name="Google Shape;162;p26"/>
          <p:cNvSpPr txBox="1"/>
          <p:nvPr>
            <p:ph idx="3" type="title"/>
          </p:nvPr>
        </p:nvSpPr>
        <p:spPr>
          <a:xfrm>
            <a:off x="1603125" y="3477975"/>
            <a:ext cx="1511100" cy="3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3" name="Google Shape;163;p26"/>
          <p:cNvSpPr txBox="1"/>
          <p:nvPr>
            <p:ph idx="4" type="subTitle"/>
          </p:nvPr>
        </p:nvSpPr>
        <p:spPr>
          <a:xfrm>
            <a:off x="1613330" y="3740601"/>
            <a:ext cx="2732700" cy="20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4" name="Google Shape;164;p26"/>
          <p:cNvSpPr txBox="1"/>
          <p:nvPr>
            <p:ph idx="5" type="title"/>
          </p:nvPr>
        </p:nvSpPr>
        <p:spPr>
          <a:xfrm>
            <a:off x="5032000" y="1785405"/>
            <a:ext cx="1511100" cy="3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5" name="Google Shape;165;p26"/>
          <p:cNvSpPr txBox="1"/>
          <p:nvPr>
            <p:ph idx="6" type="subTitle"/>
          </p:nvPr>
        </p:nvSpPr>
        <p:spPr>
          <a:xfrm>
            <a:off x="5032825" y="2056580"/>
            <a:ext cx="2732700" cy="20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6" name="Google Shape;166;p26"/>
          <p:cNvSpPr txBox="1"/>
          <p:nvPr>
            <p:ph idx="7" type="title"/>
          </p:nvPr>
        </p:nvSpPr>
        <p:spPr>
          <a:xfrm>
            <a:off x="5022125" y="3478125"/>
            <a:ext cx="1511100" cy="33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7" name="Google Shape;167;p26"/>
          <p:cNvSpPr txBox="1"/>
          <p:nvPr>
            <p:ph idx="8" type="subTitle"/>
          </p:nvPr>
        </p:nvSpPr>
        <p:spPr>
          <a:xfrm>
            <a:off x="5032825" y="3740156"/>
            <a:ext cx="2732700" cy="20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23"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idx="1" type="subTitle"/>
          </p:nvPr>
        </p:nvSpPr>
        <p:spPr>
          <a:xfrm>
            <a:off x="653699" y="3064975"/>
            <a:ext cx="2286600" cy="7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70" name="Google Shape;170;p27"/>
          <p:cNvSpPr txBox="1"/>
          <p:nvPr>
            <p:ph idx="2" type="subTitle"/>
          </p:nvPr>
        </p:nvSpPr>
        <p:spPr>
          <a:xfrm>
            <a:off x="3439674" y="3064975"/>
            <a:ext cx="2286600" cy="7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71" name="Google Shape;171;p27"/>
          <p:cNvSpPr txBox="1"/>
          <p:nvPr>
            <p:ph idx="3" type="subTitle"/>
          </p:nvPr>
        </p:nvSpPr>
        <p:spPr>
          <a:xfrm>
            <a:off x="6203701" y="3064975"/>
            <a:ext cx="2286600" cy="7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72" name="Google Shape;172;p27"/>
          <p:cNvSpPr txBox="1"/>
          <p:nvPr>
            <p:ph hasCustomPrompt="1" type="title"/>
          </p:nvPr>
        </p:nvSpPr>
        <p:spPr>
          <a:xfrm>
            <a:off x="588299" y="2391925"/>
            <a:ext cx="2417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3" name="Google Shape;173;p27"/>
          <p:cNvSpPr txBox="1"/>
          <p:nvPr>
            <p:ph hasCustomPrompt="1" idx="4" type="title"/>
          </p:nvPr>
        </p:nvSpPr>
        <p:spPr>
          <a:xfrm>
            <a:off x="3363300" y="2391925"/>
            <a:ext cx="2417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4" name="Google Shape;174;p27"/>
          <p:cNvSpPr txBox="1"/>
          <p:nvPr>
            <p:ph hasCustomPrompt="1" idx="5" type="title"/>
          </p:nvPr>
        </p:nvSpPr>
        <p:spPr>
          <a:xfrm>
            <a:off x="6138301" y="2391925"/>
            <a:ext cx="2417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5" name="Google Shape;175;p27"/>
          <p:cNvSpPr txBox="1"/>
          <p:nvPr>
            <p:ph idx="6" type="title"/>
          </p:nvPr>
        </p:nvSpPr>
        <p:spPr>
          <a:xfrm>
            <a:off x="1974300" y="530725"/>
            <a:ext cx="5195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18"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/>
          <p:nvPr>
            <p:ph type="title"/>
          </p:nvPr>
        </p:nvSpPr>
        <p:spPr>
          <a:xfrm>
            <a:off x="713250" y="748938"/>
            <a:ext cx="7717500" cy="12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78" name="Google Shape;178;p28"/>
          <p:cNvSpPr txBox="1"/>
          <p:nvPr>
            <p:ph idx="1" type="body"/>
          </p:nvPr>
        </p:nvSpPr>
        <p:spPr>
          <a:xfrm>
            <a:off x="3068250" y="2129523"/>
            <a:ext cx="3007500" cy="6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79" name="Google Shape;179;p28"/>
          <p:cNvSpPr txBox="1"/>
          <p:nvPr/>
        </p:nvSpPr>
        <p:spPr>
          <a:xfrm>
            <a:off x="2483550" y="3392650"/>
            <a:ext cx="41769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b="1" lang="en" sz="11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b="1" lang="en" sz="11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infographics &amp; images by </a:t>
            </a:r>
            <a:r>
              <a:rPr b="1" lang="en" sz="11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1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1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80" name="Google Shape;180;p28"/>
          <p:cNvSpPr txBox="1"/>
          <p:nvPr>
            <p:ph idx="2" type="subTitle"/>
          </p:nvPr>
        </p:nvSpPr>
        <p:spPr>
          <a:xfrm>
            <a:off x="3069175" y="1843125"/>
            <a:ext cx="30075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1218075"/>
            <a:ext cx="9163200" cy="393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713225" y="1243700"/>
            <a:ext cx="7545000" cy="32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  <a:defRPr>
                <a:solidFill>
                  <a:schemeClr val="dk1"/>
                </a:solidFill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os columnas " type="twoColTx">
  <p:cSld name="TITLE_AND_TWO_COLUMNS"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655381" y="454500"/>
            <a:ext cx="3810900" cy="42345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"/>
          <p:cNvSpPr/>
          <p:nvPr/>
        </p:nvSpPr>
        <p:spPr>
          <a:xfrm>
            <a:off x="4680844" y="454500"/>
            <a:ext cx="3810900" cy="42345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5"/>
          <p:cNvSpPr txBox="1"/>
          <p:nvPr>
            <p:ph idx="1" type="subTitle"/>
          </p:nvPr>
        </p:nvSpPr>
        <p:spPr>
          <a:xfrm>
            <a:off x="986327" y="2400707"/>
            <a:ext cx="3100800" cy="9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2" type="subTitle"/>
          </p:nvPr>
        </p:nvSpPr>
        <p:spPr>
          <a:xfrm>
            <a:off x="5056873" y="2400707"/>
            <a:ext cx="3100800" cy="9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1707377" y="1909560"/>
            <a:ext cx="1658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5777923" y="1909560"/>
            <a:ext cx="16587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" name="Google Shape;29;p5"/>
          <p:cNvSpPr/>
          <p:nvPr/>
        </p:nvSpPr>
        <p:spPr>
          <a:xfrm>
            <a:off x="-672380" y="1085850"/>
            <a:ext cx="1658700" cy="990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8157670" y="3600450"/>
            <a:ext cx="1658700" cy="990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ítulo " type="titleOnly">
  <p:cSld name="TITLE_ONLY"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892050" y="530725"/>
            <a:ext cx="73599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idx="1" type="body"/>
          </p:nvPr>
        </p:nvSpPr>
        <p:spPr>
          <a:xfrm>
            <a:off x="1077100" y="2251100"/>
            <a:ext cx="3850200" cy="20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type="title"/>
          </p:nvPr>
        </p:nvSpPr>
        <p:spPr>
          <a:xfrm>
            <a:off x="1077100" y="1121275"/>
            <a:ext cx="43908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1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564200" y="-191700"/>
            <a:ext cx="8332800" cy="293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0" y="1028700"/>
            <a:ext cx="9144000" cy="3086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40" name="Google Shape;40;p9"/>
          <p:cNvSpPr/>
          <p:nvPr/>
        </p:nvSpPr>
        <p:spPr>
          <a:xfrm>
            <a:off x="545550" y="467600"/>
            <a:ext cx="8052900" cy="4146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41" name="Google Shape;41;p9"/>
          <p:cNvSpPr txBox="1"/>
          <p:nvPr>
            <p:ph type="ctrTitle"/>
          </p:nvPr>
        </p:nvSpPr>
        <p:spPr>
          <a:xfrm>
            <a:off x="1690800" y="1412200"/>
            <a:ext cx="5762400" cy="113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105100" y="2523638"/>
            <a:ext cx="4933800" cy="79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1886250" y="1919025"/>
            <a:ext cx="5371500" cy="14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4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theme" Target="../theme/theme1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noFill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Prata"/>
              <a:buNone/>
              <a:defRPr sz="27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Prata"/>
              <a:buNone/>
              <a:defRPr sz="30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Prata"/>
              <a:buNone/>
              <a:defRPr sz="30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Prata"/>
              <a:buNone/>
              <a:defRPr sz="30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Prata"/>
              <a:buNone/>
              <a:defRPr sz="30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Prata"/>
              <a:buNone/>
              <a:defRPr sz="30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Prata"/>
              <a:buNone/>
              <a:defRPr sz="30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Prata"/>
              <a:buNone/>
              <a:defRPr sz="30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Prata"/>
              <a:buNone/>
              <a:defRPr sz="3000">
                <a:solidFill>
                  <a:schemeClr val="hlink"/>
                </a:solidFill>
                <a:latin typeface="Prata"/>
                <a:ea typeface="Prata"/>
                <a:cs typeface="Prata"/>
                <a:sym typeface="Prat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Didact Gothic"/>
              <a:buChar char="●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Didact Gothic"/>
              <a:buChar char="○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Didact Gothic"/>
              <a:buChar char="■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Didact Gothic"/>
              <a:buChar char="●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Didact Gothic"/>
              <a:buChar char="○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Didact Gothic"/>
              <a:buChar char="■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Didact Gothic"/>
              <a:buChar char="●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Didact Gothic"/>
              <a:buChar char="○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Didact Gothic"/>
              <a:buChar char="■"/>
              <a:defRPr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/>
          <p:nvPr/>
        </p:nvSpPr>
        <p:spPr>
          <a:xfrm>
            <a:off x="1122450" y="1688200"/>
            <a:ext cx="6899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  <a:latin typeface="Prata"/>
                <a:ea typeface="Prata"/>
                <a:cs typeface="Prata"/>
                <a:sym typeface="Prata"/>
              </a:rPr>
              <a:t>MACHINE TRANSLATION OF LITERARY TEXTS</a:t>
            </a:r>
            <a:endParaRPr i="1" sz="19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86" name="Google Shape;186;p29"/>
          <p:cNvSpPr txBox="1"/>
          <p:nvPr/>
        </p:nvSpPr>
        <p:spPr>
          <a:xfrm>
            <a:off x="4933750" y="3448075"/>
            <a:ext cx="2991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300">
                <a:solidFill>
                  <a:schemeClr val="dk1"/>
                </a:solidFill>
                <a:latin typeface="Prata"/>
                <a:ea typeface="Prata"/>
                <a:cs typeface="Prata"/>
                <a:sym typeface="Prata"/>
              </a:rPr>
              <a:t>Ana Isabel Cespedosa Vázquez </a:t>
            </a:r>
            <a:endParaRPr b="1" i="1" sz="1300">
              <a:solidFill>
                <a:schemeClr val="dk1"/>
              </a:solidFill>
              <a:latin typeface="Prata"/>
              <a:ea typeface="Prata"/>
              <a:cs typeface="Prata"/>
              <a:sym typeface="Prat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300">
                <a:solidFill>
                  <a:schemeClr val="dk1"/>
                </a:solidFill>
                <a:latin typeface="Prata"/>
                <a:ea typeface="Prata"/>
                <a:cs typeface="Prata"/>
                <a:sym typeface="Prata"/>
              </a:rPr>
              <a:t>Ruslan Mitkov </a:t>
            </a:r>
            <a:endParaRPr b="1" i="1" sz="1300">
              <a:solidFill>
                <a:schemeClr val="dk1"/>
              </a:solidFill>
              <a:latin typeface="Prata"/>
              <a:ea typeface="Prata"/>
              <a:cs typeface="Prata"/>
              <a:sym typeface="Prata"/>
            </a:endParaRPr>
          </a:p>
        </p:txBody>
      </p:sp>
      <p:sp>
        <p:nvSpPr>
          <p:cNvPr id="187" name="Google Shape;187;p29"/>
          <p:cNvSpPr txBox="1"/>
          <p:nvPr/>
        </p:nvSpPr>
        <p:spPr>
          <a:xfrm>
            <a:off x="1122450" y="2418125"/>
            <a:ext cx="6899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300">
                <a:solidFill>
                  <a:schemeClr val="dk1"/>
                </a:solidFill>
                <a:latin typeface="Prata"/>
                <a:ea typeface="Prata"/>
                <a:cs typeface="Prata"/>
                <a:sym typeface="Prata"/>
              </a:rPr>
              <a:t>A comparative study on the translation of two different </a:t>
            </a:r>
            <a:r>
              <a:rPr b="1" i="1" lang="en" sz="1300">
                <a:solidFill>
                  <a:schemeClr val="dk1"/>
                </a:solidFill>
                <a:latin typeface="Prata"/>
                <a:ea typeface="Prata"/>
                <a:cs typeface="Prata"/>
                <a:sym typeface="Prata"/>
              </a:rPr>
              <a:t>literary</a:t>
            </a:r>
            <a:r>
              <a:rPr b="1" i="1" lang="en" sz="1300">
                <a:solidFill>
                  <a:schemeClr val="dk1"/>
                </a:solidFill>
                <a:latin typeface="Prata"/>
                <a:ea typeface="Prata"/>
                <a:cs typeface="Prata"/>
                <a:sym typeface="Prata"/>
              </a:rPr>
              <a:t> </a:t>
            </a:r>
            <a:r>
              <a:rPr b="1" i="1" lang="en" sz="1300">
                <a:solidFill>
                  <a:schemeClr val="dk1"/>
                </a:solidFill>
                <a:latin typeface="Prata"/>
                <a:ea typeface="Prata"/>
                <a:cs typeface="Prata"/>
                <a:sym typeface="Prata"/>
              </a:rPr>
              <a:t>genres</a:t>
            </a:r>
            <a:r>
              <a:rPr b="1" i="1" lang="en" sz="1300">
                <a:solidFill>
                  <a:schemeClr val="dk1"/>
                </a:solidFill>
                <a:latin typeface="Prata"/>
                <a:ea typeface="Prata"/>
                <a:cs typeface="Prata"/>
                <a:sym typeface="Prata"/>
              </a:rPr>
              <a:t> by three neural machine translation systems</a:t>
            </a:r>
            <a:endParaRPr i="1"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8"/>
          <p:cNvSpPr txBox="1"/>
          <p:nvPr>
            <p:ph type="title"/>
          </p:nvPr>
        </p:nvSpPr>
        <p:spPr>
          <a:xfrm>
            <a:off x="4632475" y="1996792"/>
            <a:ext cx="3423600" cy="62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Results and discussion</a:t>
            </a:r>
            <a:endParaRPr sz="3800"/>
          </a:p>
        </p:txBody>
      </p:sp>
      <p:sp>
        <p:nvSpPr>
          <p:cNvPr id="265" name="Google Shape;265;p38"/>
          <p:cNvSpPr txBox="1"/>
          <p:nvPr>
            <p:ph idx="2" type="title"/>
          </p:nvPr>
        </p:nvSpPr>
        <p:spPr>
          <a:xfrm>
            <a:off x="432900" y="1886475"/>
            <a:ext cx="3733800" cy="138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cxnSp>
        <p:nvCxnSpPr>
          <p:cNvPr id="266" name="Google Shape;266;p38"/>
          <p:cNvCxnSpPr/>
          <p:nvPr/>
        </p:nvCxnSpPr>
        <p:spPr>
          <a:xfrm>
            <a:off x="7324098" y="2890106"/>
            <a:ext cx="647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9"/>
          <p:cNvSpPr/>
          <p:nvPr/>
        </p:nvSpPr>
        <p:spPr>
          <a:xfrm>
            <a:off x="411225" y="374750"/>
            <a:ext cx="9144000" cy="5010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9"/>
          <p:cNvSpPr txBox="1"/>
          <p:nvPr>
            <p:ph idx="4294967295" type="title"/>
          </p:nvPr>
        </p:nvSpPr>
        <p:spPr>
          <a:xfrm>
            <a:off x="892050" y="530725"/>
            <a:ext cx="73599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000"/>
              <a:t>BLEU results</a:t>
            </a:r>
            <a:endParaRPr sz="2000"/>
          </a:p>
        </p:txBody>
      </p:sp>
      <p:sp>
        <p:nvSpPr>
          <p:cNvPr id="273" name="Google Shape;273;p39"/>
          <p:cNvSpPr txBox="1"/>
          <p:nvPr/>
        </p:nvSpPr>
        <p:spPr>
          <a:xfrm>
            <a:off x="634425" y="4553650"/>
            <a:ext cx="709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Didact Gothic"/>
                <a:ea typeface="Didact Gothic"/>
                <a:cs typeface="Didact Gothic"/>
                <a:sym typeface="Didact Gothic"/>
              </a:rPr>
              <a:t>Average score for each genre and global score for each MT system.</a:t>
            </a:r>
            <a:endParaRPr i="1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274" name="Google Shape;274;p39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0400" y="1316662"/>
            <a:ext cx="5230368" cy="323697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5" name="Google Shape;275;p39"/>
          <p:cNvCxnSpPr/>
          <p:nvPr/>
        </p:nvCxnSpPr>
        <p:spPr>
          <a:xfrm flipH="1" rot="10800000">
            <a:off x="1070400" y="1056325"/>
            <a:ext cx="1706700" cy="3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6" name="Google Shape;276;p39"/>
          <p:cNvCxnSpPr/>
          <p:nvPr/>
        </p:nvCxnSpPr>
        <p:spPr>
          <a:xfrm flipH="1">
            <a:off x="4951975" y="1760150"/>
            <a:ext cx="1443600" cy="776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7" name="Google Shape;277;p39"/>
          <p:cNvSpPr txBox="1"/>
          <p:nvPr/>
        </p:nvSpPr>
        <p:spPr>
          <a:xfrm>
            <a:off x="6521900" y="1354075"/>
            <a:ext cx="2526600" cy="7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DeepL had the best performance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78" name="Google Shape;278;p39"/>
          <p:cNvSpPr txBox="1"/>
          <p:nvPr/>
        </p:nvSpPr>
        <p:spPr>
          <a:xfrm>
            <a:off x="6458725" y="2953875"/>
            <a:ext cx="2274000" cy="7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The MT systems had a better performance for lyric rather than narrative genre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0"/>
          <p:cNvSpPr/>
          <p:nvPr/>
        </p:nvSpPr>
        <p:spPr>
          <a:xfrm>
            <a:off x="411225" y="374750"/>
            <a:ext cx="9144000" cy="5010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40"/>
          <p:cNvSpPr txBox="1"/>
          <p:nvPr>
            <p:ph idx="4294967295" type="title"/>
          </p:nvPr>
        </p:nvSpPr>
        <p:spPr>
          <a:xfrm>
            <a:off x="892050" y="530725"/>
            <a:ext cx="73599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000"/>
              <a:t>BLEU results</a:t>
            </a:r>
            <a:endParaRPr sz="2000"/>
          </a:p>
        </p:txBody>
      </p:sp>
      <p:sp>
        <p:nvSpPr>
          <p:cNvPr id="285" name="Google Shape;285;p40"/>
          <p:cNvSpPr txBox="1"/>
          <p:nvPr/>
        </p:nvSpPr>
        <p:spPr>
          <a:xfrm>
            <a:off x="1079000" y="3663625"/>
            <a:ext cx="705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Didact Gothic"/>
                <a:ea typeface="Didact Gothic"/>
                <a:cs typeface="Didact Gothic"/>
                <a:sym typeface="Didact Gothic"/>
              </a:rPr>
              <a:t>Average score according to the time of the work for each MT system.</a:t>
            </a:r>
            <a:endParaRPr i="1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cxnSp>
        <p:nvCxnSpPr>
          <p:cNvPr id="286" name="Google Shape;286;p40"/>
          <p:cNvCxnSpPr/>
          <p:nvPr/>
        </p:nvCxnSpPr>
        <p:spPr>
          <a:xfrm rot="10800000">
            <a:off x="1079000" y="1059925"/>
            <a:ext cx="1671000" cy="5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287" name="Google Shape;287;p40"/>
          <p:cNvGraphicFramePr/>
          <p:nvPr/>
        </p:nvGraphicFramePr>
        <p:xfrm>
          <a:off x="1079000" y="1919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{92153952-1F5B-4E3A-A051-E5D6D72D554F}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Work</a:t>
                      </a:r>
                      <a:endParaRPr b="1" i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1984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Pride and prejudice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I Felt a Funeral, in my Brain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Siren Song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200"/>
                        <a:t>Average score</a:t>
                      </a:r>
                      <a:r>
                        <a:rPr i="1" lang="en" sz="1200"/>
                        <a:t> (for 3 MT systems)</a:t>
                      </a:r>
                      <a:endParaRPr i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22.08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19.13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17.16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38.37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1"/>
          <p:cNvSpPr/>
          <p:nvPr/>
        </p:nvSpPr>
        <p:spPr>
          <a:xfrm>
            <a:off x="411225" y="374750"/>
            <a:ext cx="9144000" cy="5010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41"/>
          <p:cNvSpPr txBox="1"/>
          <p:nvPr>
            <p:ph idx="4294967295" type="title"/>
          </p:nvPr>
        </p:nvSpPr>
        <p:spPr>
          <a:xfrm>
            <a:off x="892050" y="530725"/>
            <a:ext cx="73599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000"/>
              <a:t>BLEU results</a:t>
            </a:r>
            <a:endParaRPr sz="2000"/>
          </a:p>
        </p:txBody>
      </p:sp>
      <p:sp>
        <p:nvSpPr>
          <p:cNvPr id="294" name="Google Shape;294;p41"/>
          <p:cNvSpPr txBox="1"/>
          <p:nvPr/>
        </p:nvSpPr>
        <p:spPr>
          <a:xfrm>
            <a:off x="1079025" y="3916275"/>
            <a:ext cx="705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Didact Gothic"/>
                <a:ea typeface="Didact Gothic"/>
                <a:cs typeface="Didact Gothic"/>
                <a:sym typeface="Didact Gothic"/>
              </a:rPr>
              <a:t>Average score according to the time of the work for each MT system.</a:t>
            </a:r>
            <a:endParaRPr i="1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cxnSp>
        <p:nvCxnSpPr>
          <p:cNvPr id="295" name="Google Shape;295;p41"/>
          <p:cNvCxnSpPr/>
          <p:nvPr/>
        </p:nvCxnSpPr>
        <p:spPr>
          <a:xfrm flipH="1">
            <a:off x="1078900" y="1056300"/>
            <a:ext cx="1743300" cy="3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296" name="Google Shape;296;p41"/>
          <p:cNvGraphicFramePr/>
          <p:nvPr/>
        </p:nvGraphicFramePr>
        <p:xfrm>
          <a:off x="1078700" y="2313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{92153952-1F5B-4E3A-A051-E5D6D72D554F}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DeepL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Systran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Yandex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/>
                        <a:t>Average score for classical literature</a:t>
                      </a:r>
                      <a:endParaRPr i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15.07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14.55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15.25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/>
                        <a:t>Average score for </a:t>
                      </a:r>
                      <a:r>
                        <a:rPr i="1" lang="en" sz="1200"/>
                        <a:t>contemporary</a:t>
                      </a:r>
                      <a:r>
                        <a:rPr i="1" lang="en" sz="1200"/>
                        <a:t> literature</a:t>
                      </a:r>
                      <a:endParaRPr i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37.05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19.91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33.72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2"/>
          <p:cNvSpPr txBox="1"/>
          <p:nvPr>
            <p:ph type="title"/>
          </p:nvPr>
        </p:nvSpPr>
        <p:spPr>
          <a:xfrm>
            <a:off x="4632475" y="2260992"/>
            <a:ext cx="3423600" cy="62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Limitations</a:t>
            </a:r>
            <a:endParaRPr sz="3800"/>
          </a:p>
        </p:txBody>
      </p:sp>
      <p:sp>
        <p:nvSpPr>
          <p:cNvPr id="302" name="Google Shape;302;p42"/>
          <p:cNvSpPr txBox="1"/>
          <p:nvPr>
            <p:ph idx="2" type="title"/>
          </p:nvPr>
        </p:nvSpPr>
        <p:spPr>
          <a:xfrm>
            <a:off x="432900" y="1886475"/>
            <a:ext cx="3733800" cy="138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cxnSp>
        <p:nvCxnSpPr>
          <p:cNvPr id="303" name="Google Shape;303;p42"/>
          <p:cNvCxnSpPr/>
          <p:nvPr/>
        </p:nvCxnSpPr>
        <p:spPr>
          <a:xfrm>
            <a:off x="7324098" y="2890106"/>
            <a:ext cx="647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3"/>
          <p:cNvSpPr/>
          <p:nvPr/>
        </p:nvSpPr>
        <p:spPr>
          <a:xfrm>
            <a:off x="8629650" y="3375900"/>
            <a:ext cx="528600" cy="2076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43"/>
          <p:cNvSpPr/>
          <p:nvPr/>
        </p:nvSpPr>
        <p:spPr>
          <a:xfrm>
            <a:off x="342899" y="238050"/>
            <a:ext cx="8542500" cy="50103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0" name="Google Shape;310;p43"/>
          <p:cNvGrpSpPr/>
          <p:nvPr/>
        </p:nvGrpSpPr>
        <p:grpSpPr>
          <a:xfrm>
            <a:off x="1195800" y="1926130"/>
            <a:ext cx="6436123" cy="1492014"/>
            <a:chOff x="6953919" y="3861040"/>
            <a:chExt cx="1377300" cy="477582"/>
          </a:xfrm>
        </p:grpSpPr>
        <p:cxnSp>
          <p:nvCxnSpPr>
            <p:cNvPr id="311" name="Google Shape;311;p43"/>
            <p:cNvCxnSpPr/>
            <p:nvPr/>
          </p:nvCxnSpPr>
          <p:spPr>
            <a:xfrm rot="10800000">
              <a:off x="7118545" y="4100696"/>
              <a:ext cx="0" cy="194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2" name="Google Shape;312;p43"/>
            <p:cNvCxnSpPr/>
            <p:nvPr/>
          </p:nvCxnSpPr>
          <p:spPr>
            <a:xfrm>
              <a:off x="8033014" y="3861040"/>
              <a:ext cx="0" cy="186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3" name="Google Shape;313;p43"/>
            <p:cNvCxnSpPr/>
            <p:nvPr/>
          </p:nvCxnSpPr>
          <p:spPr>
            <a:xfrm rot="10800000">
              <a:off x="7655470" y="4140002"/>
              <a:ext cx="0" cy="185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4" name="Google Shape;314;p43"/>
            <p:cNvCxnSpPr/>
            <p:nvPr/>
          </p:nvCxnSpPr>
          <p:spPr>
            <a:xfrm flipH="1">
              <a:off x="6953919" y="3961822"/>
              <a:ext cx="1377300" cy="37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diamond"/>
              <a:tailEnd len="med" w="med" type="none"/>
            </a:ln>
          </p:spPr>
        </p:cxnSp>
      </p:grpSp>
      <p:sp>
        <p:nvSpPr>
          <p:cNvPr id="315" name="Google Shape;315;p43"/>
          <p:cNvSpPr txBox="1"/>
          <p:nvPr>
            <p:ph type="title"/>
          </p:nvPr>
        </p:nvSpPr>
        <p:spPr>
          <a:xfrm>
            <a:off x="892050" y="530725"/>
            <a:ext cx="73599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Limitations of the study</a:t>
            </a:r>
            <a:endParaRPr sz="2000"/>
          </a:p>
        </p:txBody>
      </p:sp>
      <p:cxnSp>
        <p:nvCxnSpPr>
          <p:cNvPr id="316" name="Google Shape;316;p43"/>
          <p:cNvCxnSpPr/>
          <p:nvPr/>
        </p:nvCxnSpPr>
        <p:spPr>
          <a:xfrm>
            <a:off x="1082519" y="1014613"/>
            <a:ext cx="2918700" cy="93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7" name="Google Shape;317;p43"/>
          <p:cNvSpPr txBox="1"/>
          <p:nvPr/>
        </p:nvSpPr>
        <p:spPr>
          <a:xfrm>
            <a:off x="3154800" y="3484200"/>
            <a:ext cx="29187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CORPUS REPRESENTATIVENESS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 greater range of linguistic features should be taken into consideration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18" name="Google Shape;318;p43"/>
          <p:cNvSpPr txBox="1"/>
          <p:nvPr/>
        </p:nvSpPr>
        <p:spPr>
          <a:xfrm>
            <a:off x="4879950" y="675400"/>
            <a:ext cx="2625600" cy="11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BLEU LIMITATIONS 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The system compares between MT and HT rather than analysing context or meaning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19" name="Google Shape;319;p43"/>
          <p:cNvSpPr txBox="1"/>
          <p:nvPr/>
        </p:nvSpPr>
        <p:spPr>
          <a:xfrm>
            <a:off x="1082525" y="1447800"/>
            <a:ext cx="2050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DATA SIZE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Insufficiently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number of texts (only four have been used)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4"/>
          <p:cNvSpPr txBox="1"/>
          <p:nvPr>
            <p:ph type="title"/>
          </p:nvPr>
        </p:nvSpPr>
        <p:spPr>
          <a:xfrm>
            <a:off x="4632475" y="2260992"/>
            <a:ext cx="3423600" cy="62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Conclusion</a:t>
            </a:r>
            <a:endParaRPr sz="3800"/>
          </a:p>
        </p:txBody>
      </p:sp>
      <p:sp>
        <p:nvSpPr>
          <p:cNvPr id="325" name="Google Shape;325;p44"/>
          <p:cNvSpPr txBox="1"/>
          <p:nvPr>
            <p:ph idx="2" type="title"/>
          </p:nvPr>
        </p:nvSpPr>
        <p:spPr>
          <a:xfrm>
            <a:off x="432900" y="1886475"/>
            <a:ext cx="3733800" cy="138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cxnSp>
        <p:nvCxnSpPr>
          <p:cNvPr id="326" name="Google Shape;326;p44"/>
          <p:cNvCxnSpPr/>
          <p:nvPr/>
        </p:nvCxnSpPr>
        <p:spPr>
          <a:xfrm>
            <a:off x="7324098" y="2890106"/>
            <a:ext cx="647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5"/>
          <p:cNvSpPr txBox="1"/>
          <p:nvPr>
            <p:ph idx="3" type="subTitle"/>
          </p:nvPr>
        </p:nvSpPr>
        <p:spPr>
          <a:xfrm>
            <a:off x="5895525" y="2278950"/>
            <a:ext cx="2391600" cy="137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Further research on MT applied to </a:t>
            </a:r>
            <a:r>
              <a:rPr lang="en"/>
              <a:t>literary</a:t>
            </a:r>
            <a:r>
              <a:rPr lang="en"/>
              <a:t> texts should be carried out</a:t>
            </a:r>
            <a:endParaRPr/>
          </a:p>
        </p:txBody>
      </p:sp>
      <p:sp>
        <p:nvSpPr>
          <p:cNvPr id="332" name="Google Shape;332;p45"/>
          <p:cNvSpPr txBox="1"/>
          <p:nvPr>
            <p:ph idx="5" type="subTitle"/>
          </p:nvPr>
        </p:nvSpPr>
        <p:spPr>
          <a:xfrm>
            <a:off x="3367650" y="2416650"/>
            <a:ext cx="2391600" cy="119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Genre and time are related (and should be taken into consideration) when translating a text</a:t>
            </a:r>
            <a:endParaRPr/>
          </a:p>
        </p:txBody>
      </p:sp>
      <p:sp>
        <p:nvSpPr>
          <p:cNvPr id="333" name="Google Shape;333;p45"/>
          <p:cNvSpPr txBox="1"/>
          <p:nvPr>
            <p:ph idx="4" type="title"/>
          </p:nvPr>
        </p:nvSpPr>
        <p:spPr>
          <a:xfrm>
            <a:off x="548450" y="385175"/>
            <a:ext cx="3755100" cy="4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 Conclusion</a:t>
            </a:r>
            <a:endParaRPr sz="2000"/>
          </a:p>
        </p:txBody>
      </p:sp>
      <p:cxnSp>
        <p:nvCxnSpPr>
          <p:cNvPr id="334" name="Google Shape;334;p45"/>
          <p:cNvCxnSpPr>
            <a:endCxn id="333" idx="2"/>
          </p:cNvCxnSpPr>
          <p:nvPr/>
        </p:nvCxnSpPr>
        <p:spPr>
          <a:xfrm>
            <a:off x="684800" y="849875"/>
            <a:ext cx="1741200" cy="5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5" name="Google Shape;335;p45"/>
          <p:cNvSpPr txBox="1"/>
          <p:nvPr>
            <p:ph idx="1" type="subTitle"/>
          </p:nvPr>
        </p:nvSpPr>
        <p:spPr>
          <a:xfrm>
            <a:off x="839775" y="2298600"/>
            <a:ext cx="2391600" cy="133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According to BLEU: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MT system Deepl had the best performance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6"/>
          <p:cNvSpPr txBox="1"/>
          <p:nvPr/>
        </p:nvSpPr>
        <p:spPr>
          <a:xfrm>
            <a:off x="1403775" y="874650"/>
            <a:ext cx="6314100" cy="31953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7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700">
                <a:latin typeface="Didact Gothic"/>
                <a:ea typeface="Didact Gothic"/>
                <a:cs typeface="Didact Gothic"/>
                <a:sym typeface="Didact Gothic"/>
              </a:rPr>
              <a:t>It is not the nature of translation technology itself that should be criticized but the discourse surrounding it and the lack of inclusion of all interested parties in the innovation process</a:t>
            </a:r>
            <a:r>
              <a:rPr b="1" lang="en" sz="1700">
                <a:latin typeface="Didact Gothic"/>
                <a:ea typeface="Didact Gothic"/>
                <a:cs typeface="Didact Gothic"/>
                <a:sym typeface="Didact Gothic"/>
              </a:rPr>
              <a:t>.</a:t>
            </a:r>
            <a:r>
              <a:rPr b="1" lang="en" sz="15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Didact Gothic"/>
                <a:ea typeface="Didact Gothic"/>
                <a:cs typeface="Didact Gothic"/>
                <a:sym typeface="Didact Gothic"/>
              </a:rPr>
              <a:t>Paola Ruffo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341" name="Google Shape;341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6538" y="652175"/>
            <a:ext cx="570925" cy="45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4800" y="4256525"/>
            <a:ext cx="26092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2925"/>
            <a:ext cx="26092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7"/>
          <p:cNvSpPr txBox="1"/>
          <p:nvPr>
            <p:ph type="title"/>
          </p:nvPr>
        </p:nvSpPr>
        <p:spPr>
          <a:xfrm>
            <a:off x="3363625" y="1396100"/>
            <a:ext cx="5011500" cy="9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very much for your time and attention!</a:t>
            </a:r>
            <a:endParaRPr/>
          </a:p>
        </p:txBody>
      </p:sp>
      <p:sp>
        <p:nvSpPr>
          <p:cNvPr id="349" name="Google Shape;349;p47"/>
          <p:cNvSpPr txBox="1"/>
          <p:nvPr>
            <p:ph idx="1" type="subTitle"/>
          </p:nvPr>
        </p:nvSpPr>
        <p:spPr>
          <a:xfrm>
            <a:off x="3099400" y="2691575"/>
            <a:ext cx="5275800" cy="21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Ana Isabel Cespedosa Vázquez</a:t>
            </a:r>
            <a:r>
              <a:rPr lang="en"/>
              <a:t> 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anabelcespedosa@gmail.com</a:t>
            </a:r>
            <a:endParaRPr i="1"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Ruslan Mitkov</a:t>
            </a:r>
            <a:endParaRPr b="1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r.mitkov@lancaster.ac.uk</a:t>
            </a:r>
            <a:r>
              <a:rPr lang="en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/>
          <p:nvPr/>
        </p:nvSpPr>
        <p:spPr>
          <a:xfrm>
            <a:off x="2707250" y="1068125"/>
            <a:ext cx="2842800" cy="2558700"/>
          </a:xfrm>
          <a:prstGeom prst="ellipse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latin typeface="Prata"/>
                <a:ea typeface="Prata"/>
                <a:cs typeface="Prata"/>
                <a:sym typeface="Prata"/>
              </a:rPr>
              <a:t>OUTLINE</a:t>
            </a:r>
            <a:endParaRPr b="1" sz="2700">
              <a:latin typeface="Prata"/>
              <a:ea typeface="Prata"/>
              <a:cs typeface="Prata"/>
              <a:sym typeface="Prata"/>
            </a:endParaRPr>
          </a:p>
        </p:txBody>
      </p:sp>
      <p:sp>
        <p:nvSpPr>
          <p:cNvPr id="193" name="Google Shape;193;p30"/>
          <p:cNvSpPr txBox="1"/>
          <p:nvPr/>
        </p:nvSpPr>
        <p:spPr>
          <a:xfrm>
            <a:off x="757075" y="868450"/>
            <a:ext cx="18285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01. </a:t>
            </a: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Rationale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02. Aim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03. Methodology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194" name="Google Shape;194;p30"/>
          <p:cNvSpPr txBox="1"/>
          <p:nvPr/>
        </p:nvSpPr>
        <p:spPr>
          <a:xfrm>
            <a:off x="5880800" y="868450"/>
            <a:ext cx="30552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04. Results and discussion 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05. Limitations 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06. Conclusion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type="title"/>
          </p:nvPr>
        </p:nvSpPr>
        <p:spPr>
          <a:xfrm>
            <a:off x="4632475" y="2260992"/>
            <a:ext cx="3423600" cy="62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Rationale</a:t>
            </a:r>
            <a:endParaRPr sz="3800"/>
          </a:p>
        </p:txBody>
      </p:sp>
      <p:sp>
        <p:nvSpPr>
          <p:cNvPr id="200" name="Google Shape;200;p31"/>
          <p:cNvSpPr txBox="1"/>
          <p:nvPr>
            <p:ph idx="2" type="title"/>
          </p:nvPr>
        </p:nvSpPr>
        <p:spPr>
          <a:xfrm>
            <a:off x="998750" y="1886475"/>
            <a:ext cx="3057300" cy="138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r>
              <a:rPr lang="en"/>
              <a:t>1</a:t>
            </a:r>
            <a:endParaRPr/>
          </a:p>
        </p:txBody>
      </p:sp>
      <p:cxnSp>
        <p:nvCxnSpPr>
          <p:cNvPr id="201" name="Google Shape;201;p31"/>
          <p:cNvCxnSpPr/>
          <p:nvPr/>
        </p:nvCxnSpPr>
        <p:spPr>
          <a:xfrm>
            <a:off x="7324098" y="2890106"/>
            <a:ext cx="647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/>
          <p:nvPr>
            <p:ph type="title"/>
          </p:nvPr>
        </p:nvSpPr>
        <p:spPr>
          <a:xfrm>
            <a:off x="435250" y="248775"/>
            <a:ext cx="28257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	 Rationale</a:t>
            </a:r>
            <a:r>
              <a:rPr lang="en"/>
              <a:t> </a:t>
            </a:r>
            <a:endParaRPr/>
          </a:p>
        </p:txBody>
      </p:sp>
      <p:sp>
        <p:nvSpPr>
          <p:cNvPr id="207" name="Google Shape;207;p32"/>
          <p:cNvSpPr txBox="1"/>
          <p:nvPr>
            <p:ph idx="3" type="title"/>
          </p:nvPr>
        </p:nvSpPr>
        <p:spPr>
          <a:xfrm>
            <a:off x="1865338" y="2157400"/>
            <a:ext cx="21342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PRESENT</a:t>
            </a:r>
            <a:endParaRPr b="1"/>
          </a:p>
        </p:txBody>
      </p:sp>
      <p:sp>
        <p:nvSpPr>
          <p:cNvPr id="208" name="Google Shape;208;p32"/>
          <p:cNvSpPr txBox="1"/>
          <p:nvPr>
            <p:ph idx="4" type="title"/>
          </p:nvPr>
        </p:nvSpPr>
        <p:spPr>
          <a:xfrm>
            <a:off x="5122550" y="2157400"/>
            <a:ext cx="2178000" cy="30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RESEARCH</a:t>
            </a:r>
            <a:endParaRPr b="1"/>
          </a:p>
        </p:txBody>
      </p:sp>
      <p:sp>
        <p:nvSpPr>
          <p:cNvPr id="209" name="Google Shape;209;p32"/>
          <p:cNvSpPr txBox="1"/>
          <p:nvPr>
            <p:ph idx="1" type="subTitle"/>
          </p:nvPr>
        </p:nvSpPr>
        <p:spPr>
          <a:xfrm>
            <a:off x="1683550" y="2779650"/>
            <a:ext cx="2466300" cy="5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Recent advances in Artificial Intelligence and MT</a:t>
            </a:r>
            <a:endParaRPr/>
          </a:p>
        </p:txBody>
      </p:sp>
      <p:sp>
        <p:nvSpPr>
          <p:cNvPr id="210" name="Google Shape;210;p32"/>
          <p:cNvSpPr txBox="1"/>
          <p:nvPr>
            <p:ph idx="2" type="subTitle"/>
          </p:nvPr>
        </p:nvSpPr>
        <p:spPr>
          <a:xfrm>
            <a:off x="5029325" y="2779650"/>
            <a:ext cx="2553900" cy="6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Neural MT systems implementation</a:t>
            </a:r>
            <a:endParaRPr/>
          </a:p>
        </p:txBody>
      </p:sp>
      <p:cxnSp>
        <p:nvCxnSpPr>
          <p:cNvPr id="211" name="Google Shape;211;p32"/>
          <p:cNvCxnSpPr/>
          <p:nvPr/>
        </p:nvCxnSpPr>
        <p:spPr>
          <a:xfrm>
            <a:off x="569600" y="934150"/>
            <a:ext cx="2589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2" name="Google Shape;212;p32"/>
          <p:cNvSpPr txBox="1"/>
          <p:nvPr/>
        </p:nvSpPr>
        <p:spPr>
          <a:xfrm>
            <a:off x="1683550" y="3453950"/>
            <a:ext cx="2466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Negative perception when applied to literary texts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13" name="Google Shape;213;p32"/>
          <p:cNvSpPr txBox="1"/>
          <p:nvPr/>
        </p:nvSpPr>
        <p:spPr>
          <a:xfrm>
            <a:off x="5029250" y="3453950"/>
            <a:ext cx="2553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Lack of studies on 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literary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MT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14" name="Google Shape;214;p32"/>
          <p:cNvSpPr/>
          <p:nvPr/>
        </p:nvSpPr>
        <p:spPr>
          <a:xfrm>
            <a:off x="4180838" y="3110075"/>
            <a:ext cx="817500" cy="4803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3"/>
          <p:cNvSpPr txBox="1"/>
          <p:nvPr>
            <p:ph type="title"/>
          </p:nvPr>
        </p:nvSpPr>
        <p:spPr>
          <a:xfrm>
            <a:off x="4632475" y="2260992"/>
            <a:ext cx="3423600" cy="62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Aim</a:t>
            </a:r>
            <a:endParaRPr sz="3800"/>
          </a:p>
        </p:txBody>
      </p:sp>
      <p:sp>
        <p:nvSpPr>
          <p:cNvPr id="220" name="Google Shape;220;p33"/>
          <p:cNvSpPr txBox="1"/>
          <p:nvPr>
            <p:ph idx="2" type="title"/>
          </p:nvPr>
        </p:nvSpPr>
        <p:spPr>
          <a:xfrm>
            <a:off x="432900" y="1886475"/>
            <a:ext cx="3733800" cy="138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cxnSp>
        <p:nvCxnSpPr>
          <p:cNvPr id="221" name="Google Shape;221;p33"/>
          <p:cNvCxnSpPr/>
          <p:nvPr/>
        </p:nvCxnSpPr>
        <p:spPr>
          <a:xfrm>
            <a:off x="7324098" y="2890106"/>
            <a:ext cx="647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4"/>
          <p:cNvSpPr txBox="1"/>
          <p:nvPr>
            <p:ph idx="1" type="subTitle"/>
          </p:nvPr>
        </p:nvSpPr>
        <p:spPr>
          <a:xfrm>
            <a:off x="5351225" y="2872750"/>
            <a:ext cx="3045300" cy="6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whether MT performance is influenced by genre and time period</a:t>
            </a:r>
            <a:endParaRPr/>
          </a:p>
        </p:txBody>
      </p:sp>
      <p:sp>
        <p:nvSpPr>
          <p:cNvPr id="227" name="Google Shape;227;p34"/>
          <p:cNvSpPr txBox="1"/>
          <p:nvPr>
            <p:ph idx="3" type="subTitle"/>
          </p:nvPr>
        </p:nvSpPr>
        <p:spPr>
          <a:xfrm>
            <a:off x="1210450" y="2872750"/>
            <a:ext cx="3045300" cy="6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Compare the performance of 3 recent NMT systems on literary texts</a:t>
            </a:r>
            <a:endParaRPr/>
          </a:p>
        </p:txBody>
      </p:sp>
      <p:sp>
        <p:nvSpPr>
          <p:cNvPr id="228" name="Google Shape;228;p34"/>
          <p:cNvSpPr txBox="1"/>
          <p:nvPr>
            <p:ph idx="4" type="title"/>
          </p:nvPr>
        </p:nvSpPr>
        <p:spPr>
          <a:xfrm>
            <a:off x="412250" y="255365"/>
            <a:ext cx="2681400" cy="63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 </a:t>
            </a:r>
            <a:r>
              <a:rPr lang="en" sz="3000"/>
              <a:t>02  Aims</a:t>
            </a:r>
            <a:endParaRPr sz="3000"/>
          </a:p>
        </p:txBody>
      </p:sp>
      <p:cxnSp>
        <p:nvCxnSpPr>
          <p:cNvPr id="229" name="Google Shape;229;p34"/>
          <p:cNvCxnSpPr/>
          <p:nvPr/>
        </p:nvCxnSpPr>
        <p:spPr>
          <a:xfrm flipH="1" rot="10800000">
            <a:off x="569597" y="929950"/>
            <a:ext cx="1647900" cy="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30" name="Google Shape;23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8471" y="2207499"/>
            <a:ext cx="579450" cy="57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6975" y="2177875"/>
            <a:ext cx="638700" cy="6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/>
          <p:nvPr>
            <p:ph type="title"/>
          </p:nvPr>
        </p:nvSpPr>
        <p:spPr>
          <a:xfrm>
            <a:off x="4632475" y="2260992"/>
            <a:ext cx="3423600" cy="62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Methodology</a:t>
            </a:r>
            <a:endParaRPr sz="3800"/>
          </a:p>
        </p:txBody>
      </p:sp>
      <p:sp>
        <p:nvSpPr>
          <p:cNvPr id="237" name="Google Shape;237;p35"/>
          <p:cNvSpPr txBox="1"/>
          <p:nvPr>
            <p:ph idx="2" type="title"/>
          </p:nvPr>
        </p:nvSpPr>
        <p:spPr>
          <a:xfrm>
            <a:off x="432900" y="1886475"/>
            <a:ext cx="3733800" cy="138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cxnSp>
        <p:nvCxnSpPr>
          <p:cNvPr id="238" name="Google Shape;238;p35"/>
          <p:cNvCxnSpPr/>
          <p:nvPr/>
        </p:nvCxnSpPr>
        <p:spPr>
          <a:xfrm>
            <a:off x="7324098" y="2890106"/>
            <a:ext cx="647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6"/>
          <p:cNvSpPr txBox="1"/>
          <p:nvPr/>
        </p:nvSpPr>
        <p:spPr>
          <a:xfrm>
            <a:off x="929775" y="1200475"/>
            <a:ext cx="340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a.	</a:t>
            </a:r>
            <a:r>
              <a:rPr lang="en" sz="16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Dataset: texts and translations</a:t>
            </a:r>
            <a:endParaRPr sz="1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44" name="Google Shape;244;p36"/>
          <p:cNvSpPr txBox="1"/>
          <p:nvPr/>
        </p:nvSpPr>
        <p:spPr>
          <a:xfrm>
            <a:off x="4895475" y="1200475"/>
            <a:ext cx="3458400" cy="28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b</a:t>
            </a: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. 	</a:t>
            </a:r>
            <a:r>
              <a:rPr lang="en" sz="1600">
                <a:latin typeface="Didact Gothic"/>
                <a:ea typeface="Didact Gothic"/>
                <a:cs typeface="Didact Gothic"/>
                <a:sym typeface="Didact Gothic"/>
              </a:rPr>
              <a:t>Selection of Neural Machine Translation systems:</a:t>
            </a: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→ DeepL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→ Systran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Didact Gothic"/>
                <a:ea typeface="Didact Gothic"/>
                <a:cs typeface="Didact Gothic"/>
                <a:sym typeface="Didact Gothic"/>
              </a:rPr>
              <a:t>→ Yandex</a:t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pic>
        <p:nvPicPr>
          <p:cNvPr id="245" name="Google Shape;24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192900"/>
            <a:ext cx="3755025" cy="73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36"/>
          <p:cNvSpPr txBox="1"/>
          <p:nvPr>
            <p:ph idx="4294967295" type="title"/>
          </p:nvPr>
        </p:nvSpPr>
        <p:spPr>
          <a:xfrm>
            <a:off x="390300" y="193825"/>
            <a:ext cx="34584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03  Methodology</a:t>
            </a:r>
            <a:endParaRPr sz="3000"/>
          </a:p>
        </p:txBody>
      </p:sp>
      <p:cxnSp>
        <p:nvCxnSpPr>
          <p:cNvPr id="247" name="Google Shape;247;p36"/>
          <p:cNvCxnSpPr/>
          <p:nvPr/>
        </p:nvCxnSpPr>
        <p:spPr>
          <a:xfrm>
            <a:off x="484202" y="831625"/>
            <a:ext cx="2956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48" name="Google Shape;248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7025" y="1034675"/>
            <a:ext cx="1042375" cy="1476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9" name="Google Shape;249;p36"/>
          <p:cNvGraphicFramePr/>
          <p:nvPr/>
        </p:nvGraphicFramePr>
        <p:xfrm>
          <a:off x="1005350" y="227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{92153952-1F5B-4E3A-A051-E5D6D72D554F}</a:tableStyleId>
              </a:tblPr>
              <a:tblGrid>
                <a:gridCol w="3131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Pride and prejudice</a:t>
                      </a:r>
                      <a:r>
                        <a:rPr lang="en"/>
                        <a:t> (Jane Austen)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1984</a:t>
                      </a:r>
                      <a:r>
                        <a:rPr lang="en"/>
                        <a:t> (George Orwell)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I Felt a Funeral, in my Brain</a:t>
                      </a:r>
                      <a:r>
                        <a:rPr lang="en"/>
                        <a:t> (Emily Dickinson)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Siren Song</a:t>
                      </a:r>
                      <a:r>
                        <a:rPr lang="en"/>
                        <a:t> (Margaret Atwood)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 txBox="1"/>
          <p:nvPr>
            <p:ph idx="1" type="body"/>
          </p:nvPr>
        </p:nvSpPr>
        <p:spPr>
          <a:xfrm>
            <a:off x="713225" y="1301125"/>
            <a:ext cx="3804900" cy="48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c. 	BLEU metric implementation</a:t>
            </a:r>
            <a:r>
              <a:rPr lang="en" sz="1600"/>
              <a:t>: </a:t>
            </a:r>
            <a:endParaRPr sz="1600"/>
          </a:p>
        </p:txBody>
      </p:sp>
      <p:sp>
        <p:nvSpPr>
          <p:cNvPr id="255" name="Google Shape;255;p37"/>
          <p:cNvSpPr txBox="1"/>
          <p:nvPr>
            <p:ph type="title"/>
          </p:nvPr>
        </p:nvSpPr>
        <p:spPr>
          <a:xfrm>
            <a:off x="390300" y="193825"/>
            <a:ext cx="41277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03  </a:t>
            </a:r>
            <a:r>
              <a:rPr lang="en"/>
              <a:t>Methodology</a:t>
            </a:r>
            <a:endParaRPr sz="3000"/>
          </a:p>
        </p:txBody>
      </p:sp>
      <p:cxnSp>
        <p:nvCxnSpPr>
          <p:cNvPr id="256" name="Google Shape;256;p37"/>
          <p:cNvCxnSpPr/>
          <p:nvPr/>
        </p:nvCxnSpPr>
        <p:spPr>
          <a:xfrm>
            <a:off x="538306" y="815138"/>
            <a:ext cx="2921400" cy="7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257" name="Google Shape;257;p37"/>
          <p:cNvGraphicFramePr/>
          <p:nvPr/>
        </p:nvGraphicFramePr>
        <p:xfrm>
          <a:off x="952500" y="193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{92153952-1F5B-4E3A-A051-E5D6D72D554F}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❏"/>
                      </a:pPr>
                      <a:r>
                        <a:rPr lang="en"/>
                        <a:t>Installing Python </a:t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❏"/>
                      </a:pPr>
                      <a:r>
                        <a:rPr lang="en"/>
                        <a:t>Downloading necessary complements:</a:t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→ NLTK library</a:t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→ Corpus function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❏"/>
                      </a:pPr>
                      <a:r>
                        <a:rPr lang="en"/>
                        <a:t>Creating the code to be run in Python</a:t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❏"/>
                      </a:pPr>
                      <a:r>
                        <a:rPr lang="en"/>
                        <a:t>Defining the required commands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258" name="Google Shape;25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2500" y="3840901"/>
            <a:ext cx="7239001" cy="597139"/>
          </a:xfrm>
          <a:prstGeom prst="rect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59" name="Google Shape;259;p37"/>
          <p:cNvSpPr txBox="1"/>
          <p:nvPr>
            <p:ph idx="1" type="body"/>
          </p:nvPr>
        </p:nvSpPr>
        <p:spPr>
          <a:xfrm>
            <a:off x="952500" y="4438050"/>
            <a:ext cx="1728000" cy="32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900"/>
              <a:t>Image</a:t>
            </a:r>
            <a:r>
              <a:rPr i="1" lang="en" sz="900"/>
              <a:t>: Excerpt from the code</a:t>
            </a:r>
            <a:endParaRPr i="1" sz="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Annual Review Pitch Deck by Slidesgo">
  <a:themeElements>
    <a:clrScheme name="Simple Light">
      <a:dk1>
        <a:srgbClr val="252525"/>
      </a:dk1>
      <a:lt1>
        <a:srgbClr val="F5F6F1"/>
      </a:lt1>
      <a:dk2>
        <a:srgbClr val="E5E5DB"/>
      </a:dk2>
      <a:lt2>
        <a:srgbClr val="C7C0B5"/>
      </a:lt2>
      <a:accent1>
        <a:srgbClr val="B9B5AA"/>
      </a:accent1>
      <a:accent2>
        <a:srgbClr val="84827B"/>
      </a:accent2>
      <a:accent3>
        <a:srgbClr val="EBE4E0"/>
      </a:accent3>
      <a:accent4>
        <a:srgbClr val="FFFFFF"/>
      </a:accent4>
      <a:accent5>
        <a:srgbClr val="FFFFFF"/>
      </a:accent5>
      <a:accent6>
        <a:srgbClr val="FFFFFF"/>
      </a:accent6>
      <a:hlink>
        <a:srgbClr val="2525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